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7" r:id="rId3"/>
    <p:sldId id="259" r:id="rId4"/>
    <p:sldId id="264" r:id="rId5"/>
    <p:sldId id="260" r:id="rId6"/>
    <p:sldId id="261" r:id="rId7"/>
    <p:sldId id="262" r:id="rId8"/>
    <p:sldId id="266" r:id="rId9"/>
    <p:sldId id="272" r:id="rId10"/>
    <p:sldId id="273" r:id="rId11"/>
    <p:sldId id="275" r:id="rId12"/>
    <p:sldId id="276" r:id="rId13"/>
    <p:sldId id="277" r:id="rId14"/>
    <p:sldId id="278" r:id="rId15"/>
    <p:sldId id="279" r:id="rId16"/>
    <p:sldId id="281" r:id="rId17"/>
    <p:sldId id="263" r:id="rId18"/>
    <p:sldId id="283" r:id="rId19"/>
    <p:sldId id="267" r:id="rId20"/>
    <p:sldId id="268" r:id="rId21"/>
    <p:sldId id="269" r:id="rId22"/>
    <p:sldId id="271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10C23-A2D8-4032-8DAB-A65153BFEEB7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582FD-BA4A-493A-9032-7D90EECE8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0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D07447-1426-4B9B-BAC6-63A3FACFBCF1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D07447-1426-4B9B-BAC6-63A3FACFBCF1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D07447-1426-4B9B-BAC6-63A3FACFBCF1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D07447-1426-4B9B-BAC6-63A3FACFBCF1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D07447-1426-4B9B-BAC6-63A3FACFBCF1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9BC5-1672-4642-B11C-6DAEB7197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D4E08-EC58-4212-9E7C-FDF1F1428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74899-2CF5-474D-AC03-3FF371167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EAC-869E-4888-B206-F744159F177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339BC-6206-46EA-B5C4-3FE95AB9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2A61D-E6E4-445F-9044-F79185FE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D8BB-C185-4EC2-8DBC-EDFAD1674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4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38D1-B3D7-48C9-8BD2-8D61CFC75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5430E-EEF0-4B93-8CAB-782A9701A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05A61-19BA-41A6-9E60-3E9CA2A8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EAC-869E-4888-B206-F744159F177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794D2-0230-49CE-983A-0985E055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CFE93-D14E-40C2-A983-FCF26D2E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D8BB-C185-4EC2-8DBC-EDFAD1674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3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4C9209-E8E7-4B44-91F7-AE87C43E5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8D685-FF6E-4452-B0FB-4CB3E95B6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AF76C-E4EA-4D71-B6D9-DDF9844C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EAC-869E-4888-B206-F744159F177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CEEFC-ECA8-44FA-843C-8D68FE980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779D7-5AC5-411F-A0F2-8D75373B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D8BB-C185-4EC2-8DBC-EDFAD1674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01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109728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0ED26FA4-BD20-405B-9165-966AE9BA29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245A9968-3D6C-41A8-AF62-4852CD0CC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F88F9E89-DE08-4D5C-AFCA-9EF6D17E73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4DD0D-6F94-47CB-8DB4-3CD3AAB08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13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4A89-1E36-4E3B-BBA5-5162586A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5A556-8C9B-44C0-B7FF-CD3368BC2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0B431-C44F-407D-AA04-C3F7C0EB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EAC-869E-4888-B206-F744159F177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8F83A-B232-4226-8F18-0FAA6501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B11FE-C646-4EE8-9AB8-414899C9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D8BB-C185-4EC2-8DBC-EDFAD1674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7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51045-877B-4BB0-BFD3-48663D1F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642E2-92BC-4BAF-B245-065C3DCA5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478B2-98B0-4C3E-8CB5-4727745B8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EAC-869E-4888-B206-F744159F177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E1515-FE95-4912-B4D0-BB2A786D6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20FA4-E8BF-4977-804D-410DA2A3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D8BB-C185-4EC2-8DBC-EDFAD1674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6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DE1D-C870-4090-ABE7-ABF2F171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243E2-B25E-4CBA-98C5-7188EAEC4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FC018-2339-4E82-B6B7-49848BD69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A88D5-7428-49B4-8399-4607DCAC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EAC-869E-4888-B206-F744159F177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472FD-E9FE-4595-9ED3-B1FE4B88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37076-4BA7-4BCE-873A-930F00909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D8BB-C185-4EC2-8DBC-EDFAD1674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7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C26C1-2018-4B37-A856-94096E611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6E202-286D-428A-9367-438CA1D10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33621-61F1-4E64-A7CA-CD0E5D95D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A1C3D-208E-4423-A0E9-1D613F8CC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C28B81-D8E1-4591-98C0-AC09E74C2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9152F-8899-4BC4-B93B-6BFE0CA3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EAC-869E-4888-B206-F744159F177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FA53E3-3A3F-4A15-8F90-B7DB7C38F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B9B699-29DB-4849-A7AB-0B12C50F6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D8BB-C185-4EC2-8DBC-EDFAD1674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319E1-F4B0-446E-B18F-FE582CBB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A0203-4861-4A6A-B624-1A9CF507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EAC-869E-4888-B206-F744159F177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E3776-FC55-4364-B736-2C720E76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DA94F-B4AF-47F6-AC4E-49A3CC18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D8BB-C185-4EC2-8DBC-EDFAD1674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7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10AB8-5A2A-4657-854F-F40DB6EF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EAC-869E-4888-B206-F744159F177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F087D-A99F-4A98-A005-69D33D32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96359-8BEE-4735-B6C6-066A7EFA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D8BB-C185-4EC2-8DBC-EDFAD1674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0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AA8DE-C17A-4341-ACF7-E5DB26ED5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4D72-7747-4573-A10B-46DEA557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D5ACA-10A6-4053-846E-8A8F20EF0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5E8E3-7D9C-46F6-95C7-C717E3E7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EAC-869E-4888-B206-F744159F177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F4413-89EB-4FE0-AC20-7107D8D09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C551F-ABAC-4BAB-8362-DAC256A1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D8BB-C185-4EC2-8DBC-EDFAD1674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5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19D3F-E87E-49F6-9D5D-F311194B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4B9282-85B4-4AD7-AA89-DF4DB62D5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D5593-069B-496A-8F63-115B4CF72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A10EC-2845-4EE4-93F3-5537C67F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EAC-869E-4888-B206-F744159F177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047EC-1FB6-440C-B61B-23C18444D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C9662-7240-4172-979A-E73C587F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D8BB-C185-4EC2-8DBC-EDFAD1674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1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8A146-131E-43A5-9B5D-1D88CA9C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B75AB-24FF-47A4-B672-A1DDEBA8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FF0F4-59D1-455F-8924-87651F843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2BEAC-869E-4888-B206-F744159F177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D9BB2-620F-45A1-81E0-8FF415C04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D3900-2046-4E98-9778-E4FB98325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D8BB-C185-4EC2-8DBC-EDFAD1674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64%20Track%2064.wma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62%20Track%2062.wm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382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UNIT 7: THE WORLD OF WORK</a:t>
            </a:r>
            <a:br>
              <a:rPr lang="en-US" sz="2400" b="1" dirty="0">
                <a:latin typeface="Cambria" pitchFamily="18" charset="0"/>
                <a:ea typeface="Cambria" pitchFamily="18" charset="0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B: The worker  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1905000" y="838200"/>
            <a:ext cx="21336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itchFamily="18" charset="0"/>
                <a:ea typeface="Cambria" pitchFamily="18" charset="0"/>
              </a:rPr>
              <a:t>Vocabulary</a:t>
            </a:r>
          </a:p>
        </p:txBody>
      </p:sp>
      <p:pic>
        <p:nvPicPr>
          <p:cNvPr id="12290" name="Picture 2" descr="Mechanic Repairing Sewing Machine Stock Image - Image of studio, helmet:  22989569"/>
          <p:cNvPicPr>
            <a:picLocks noChangeAspect="1" noChangeArrowheads="1"/>
          </p:cNvPicPr>
          <p:nvPr/>
        </p:nvPicPr>
        <p:blipFill>
          <a:blip r:embed="rId2" cstate="print"/>
          <a:srcRect r="4473" b="9671"/>
          <a:stretch>
            <a:fillRect/>
          </a:stretch>
        </p:blipFill>
        <p:spPr bwMode="auto">
          <a:xfrm>
            <a:off x="2438401" y="1295401"/>
            <a:ext cx="7391401" cy="5145111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934200" y="3429000"/>
            <a:ext cx="12954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43800" y="5334000"/>
            <a:ext cx="2209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itchFamily="34" charset="0"/>
              </a:rPr>
              <a:t>machine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72200" y="1828800"/>
            <a:ext cx="6858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43200" y="1371600"/>
            <a:ext cx="2667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itchFamily="34" charset="0"/>
              </a:rPr>
              <a:t>mechanic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C4790EC9490B4615B0433A1AB853A98E"/>
          <p:cNvPicPr>
            <a:picLocks noChangeAspect="1" noChangeArrowheads="1"/>
          </p:cNvPicPr>
          <p:nvPr/>
        </p:nvPicPr>
        <p:blipFill>
          <a:blip r:embed="rId3" cstate="print"/>
          <a:srcRect l="14167" t="7778" r="12500" b="7778"/>
          <a:stretch>
            <a:fillRect/>
          </a:stretch>
        </p:blipFill>
        <p:spPr bwMode="auto">
          <a:xfrm>
            <a:off x="1524000" y="1"/>
            <a:ext cx="9144000" cy="685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5105400"/>
            <a:ext cx="7467600" cy="838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0066FF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She cooks lunch for homeless people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2286000" y="3886200"/>
            <a:ext cx="792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>
                <a:solidFill>
                  <a:srgbClr val="FF3300"/>
                </a:solidFill>
                <a:latin typeface="Cambria" pitchFamily="18" charset="0"/>
                <a:ea typeface="Cambria" pitchFamily="18" charset="0"/>
              </a:rPr>
              <a:t>2. What does she do for homeless people?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0"/>
            <a:ext cx="9144000" cy="838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+mj-cs"/>
              </a:rPr>
              <a:t>UNIT 7: THE WORLD OF WORK</a:t>
            </a:r>
            <a:br>
              <a:rPr lang="en-US" sz="2400" b="1" dirty="0">
                <a:latin typeface="Cambria" pitchFamily="18" charset="0"/>
                <a:ea typeface="Cambria" pitchFamily="18" charset="0"/>
                <a:cs typeface="+mj-cs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+mj-cs"/>
              </a:rPr>
              <a:t>B: The worker  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1524000" y="838200"/>
            <a:ext cx="64770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ambria" pitchFamily="18" charset="0"/>
                <a:ea typeface="Cambria" pitchFamily="18" charset="0"/>
              </a:rPr>
              <a:t>Choose a picture and  answer the questions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6200" y="3505201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itchFamily="18" charset="0"/>
                <a:ea typeface="Cambria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6200" y="3505201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itchFamily="18" charset="0"/>
                <a:ea typeface="Cambria" pitchFamily="18" charset="0"/>
              </a:rPr>
              <a:t>B</a:t>
            </a:r>
          </a:p>
        </p:txBody>
      </p:sp>
      <p:sp>
        <p:nvSpPr>
          <p:cNvPr id="12" name="Half Frame 11"/>
          <p:cNvSpPr/>
          <p:nvPr/>
        </p:nvSpPr>
        <p:spPr>
          <a:xfrm rot="19071086" flipV="1">
            <a:off x="4434661" y="3617766"/>
            <a:ext cx="414307" cy="204538"/>
          </a:xfrm>
          <a:prstGeom prst="halfFrame">
            <a:avLst>
              <a:gd name="adj1" fmla="val 17974"/>
              <a:gd name="adj2" fmla="val 92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914" name="Picture 2" descr="Woman Cooking Lunch In A Kitchen Stock Photo, Picture And Royalty Free  Image. Image 110597985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1" y="1447800"/>
            <a:ext cx="3461501" cy="2057400"/>
          </a:xfrm>
          <a:prstGeom prst="rect">
            <a:avLst/>
          </a:prstGeom>
          <a:noFill/>
        </p:spPr>
      </p:pic>
      <p:pic>
        <p:nvPicPr>
          <p:cNvPr id="38916" name="Picture 4" descr="Understanding Why People Give (Hint: it&amp;#39;s not what you think!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2" y="1447800"/>
            <a:ext cx="3428999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2772" grpId="0"/>
      <p:bldP spid="10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C4790EC9490B4615B0433A1AB853A98E"/>
          <p:cNvPicPr>
            <a:picLocks noChangeAspect="1" noChangeArrowheads="1"/>
          </p:cNvPicPr>
          <p:nvPr/>
        </p:nvPicPr>
        <p:blipFill>
          <a:blip r:embed="rId3" cstate="print"/>
          <a:srcRect l="14167" t="7778" r="12500" b="7778"/>
          <a:stretch>
            <a:fillRect/>
          </a:stretch>
        </p:blipFill>
        <p:spPr bwMode="auto">
          <a:xfrm>
            <a:off x="1524000" y="1"/>
            <a:ext cx="9144000" cy="685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95600" y="5181600"/>
            <a:ext cx="70104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0066FF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He is a mechanic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2971800" y="4038600"/>
            <a:ext cx="647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dirty="0">
                <a:solidFill>
                  <a:srgbClr val="FF3300"/>
                </a:solidFill>
                <a:latin typeface="Cambria" pitchFamily="18" charset="0"/>
                <a:ea typeface="Cambria" pitchFamily="18" charset="0"/>
              </a:rPr>
              <a:t>3. What is Mr. Jones’ job?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0"/>
            <a:ext cx="9144000" cy="838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+mj-cs"/>
              </a:rPr>
              <a:t>UNIT 7: THE WORLD OF WORK</a:t>
            </a:r>
            <a:br>
              <a:rPr lang="en-US" sz="2400" b="1" dirty="0">
                <a:latin typeface="Cambria" pitchFamily="18" charset="0"/>
                <a:ea typeface="Cambria" pitchFamily="18" charset="0"/>
                <a:cs typeface="+mj-cs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+mj-cs"/>
              </a:rPr>
              <a:t>B: The worker  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1524000" y="838200"/>
            <a:ext cx="64770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ambria" pitchFamily="18" charset="0"/>
                <a:ea typeface="Cambria" pitchFamily="18" charset="0"/>
              </a:rPr>
              <a:t>Choose a picture and  answer the questions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6200" y="3505201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itchFamily="18" charset="0"/>
                <a:ea typeface="Cambria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6200" y="3505201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itchFamily="18" charset="0"/>
                <a:ea typeface="Cambria" pitchFamily="18" charset="0"/>
              </a:rPr>
              <a:t>B</a:t>
            </a:r>
          </a:p>
        </p:txBody>
      </p:sp>
      <p:sp>
        <p:nvSpPr>
          <p:cNvPr id="12" name="Half Frame 11"/>
          <p:cNvSpPr/>
          <p:nvPr/>
        </p:nvSpPr>
        <p:spPr>
          <a:xfrm rot="19071086" flipV="1">
            <a:off x="8244661" y="3693966"/>
            <a:ext cx="414307" cy="204538"/>
          </a:xfrm>
          <a:prstGeom prst="halfFrame">
            <a:avLst>
              <a:gd name="adj1" fmla="val 17974"/>
              <a:gd name="adj2" fmla="val 92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4822" name="Picture 6" descr="Cartoon Clip Art Mechanic Ready To Work Stock Illustration - Illustration  of adjustable, clip: 1607958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219201"/>
            <a:ext cx="2508250" cy="2286001"/>
          </a:xfrm>
          <a:prstGeom prst="rect">
            <a:avLst/>
          </a:prstGeom>
          <a:noFill/>
        </p:spPr>
      </p:pic>
      <p:pic>
        <p:nvPicPr>
          <p:cNvPr id="34824" name="Picture 8" descr="Farmer Clipart HD Stock Images | Shutterstock"/>
          <p:cNvPicPr>
            <a:picLocks noChangeAspect="1" noChangeArrowheads="1"/>
          </p:cNvPicPr>
          <p:nvPr/>
        </p:nvPicPr>
        <p:blipFill>
          <a:blip r:embed="rId5" cstate="print"/>
          <a:srcRect b="5714"/>
          <a:stretch>
            <a:fillRect/>
          </a:stretch>
        </p:blipFill>
        <p:spPr bwMode="auto">
          <a:xfrm>
            <a:off x="2971800" y="1295400"/>
            <a:ext cx="2667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2772" grpId="0"/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C4790EC9490B4615B0433A1AB853A98E"/>
          <p:cNvPicPr>
            <a:picLocks noChangeAspect="1" noChangeArrowheads="1"/>
          </p:cNvPicPr>
          <p:nvPr/>
        </p:nvPicPr>
        <p:blipFill>
          <a:blip r:embed="rId3" cstate="print"/>
          <a:srcRect l="14167" t="7778" r="12500" b="7778"/>
          <a:stretch>
            <a:fillRect/>
          </a:stretch>
        </p:blipFill>
        <p:spPr bwMode="auto">
          <a:xfrm>
            <a:off x="1524000" y="1"/>
            <a:ext cx="9144000" cy="685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4600" y="5105400"/>
            <a:ext cx="70104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He usually works 40 hours a week 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2667000" y="3962400"/>
            <a:ext cx="693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FF3300"/>
                </a:solidFill>
                <a:latin typeface="Cambria" pitchFamily="18" charset="0"/>
                <a:ea typeface="Cambria" pitchFamily="18" charset="0"/>
              </a:rPr>
              <a:t>4. How many hours a week does he usually work 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0"/>
            <a:ext cx="9144000" cy="838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+mj-cs"/>
              </a:rPr>
              <a:t>UNIT 7: THE WORLD OF WORK</a:t>
            </a:r>
            <a:br>
              <a:rPr lang="en-US" sz="2400" b="1" dirty="0">
                <a:latin typeface="Cambria" pitchFamily="18" charset="0"/>
                <a:ea typeface="Cambria" pitchFamily="18" charset="0"/>
                <a:cs typeface="+mj-cs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+mj-cs"/>
              </a:rPr>
              <a:t>B: The worker  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1524000" y="838200"/>
            <a:ext cx="64770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ambria" pitchFamily="18" charset="0"/>
                <a:ea typeface="Cambria" pitchFamily="18" charset="0"/>
              </a:rPr>
              <a:t>Choose a picture and  answer the questions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6200" y="3505201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itchFamily="18" charset="0"/>
                <a:ea typeface="Cambria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6200" y="3505201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itchFamily="18" charset="0"/>
                <a:ea typeface="Cambria" pitchFamily="18" charset="0"/>
              </a:rPr>
              <a:t>B</a:t>
            </a:r>
          </a:p>
        </p:txBody>
      </p:sp>
      <p:sp>
        <p:nvSpPr>
          <p:cNvPr id="12" name="Half Frame 11"/>
          <p:cNvSpPr/>
          <p:nvPr/>
        </p:nvSpPr>
        <p:spPr>
          <a:xfrm rot="19071086" flipV="1">
            <a:off x="4510861" y="3617766"/>
            <a:ext cx="414307" cy="204538"/>
          </a:xfrm>
          <a:prstGeom prst="halfFrame">
            <a:avLst>
              <a:gd name="adj1" fmla="val 17974"/>
              <a:gd name="adj2" fmla="val 92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2" descr="Free Number 60 Cliparts, Download Free Number 60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295400"/>
            <a:ext cx="2362200" cy="2209800"/>
          </a:xfrm>
          <a:prstGeom prst="rect">
            <a:avLst/>
          </a:prstGeom>
          <a:noFill/>
        </p:spPr>
      </p:pic>
      <p:pic>
        <p:nvPicPr>
          <p:cNvPr id="3" name="Picture 4" descr="Free Number 40 Cliparts, Download Free Number 40 Cliparts png images, Free  ClipArts on Clipart Libra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295400"/>
            <a:ext cx="2286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2772" grpId="0"/>
      <p:bldP spid="10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C4790EC9490B4615B0433A1AB853A98E"/>
          <p:cNvPicPr>
            <a:picLocks noChangeAspect="1" noChangeArrowheads="1"/>
          </p:cNvPicPr>
          <p:nvPr/>
        </p:nvPicPr>
        <p:blipFill>
          <a:blip r:embed="rId3" cstate="print"/>
          <a:srcRect l="14167" t="7778" r="12500" b="7778"/>
          <a:stretch>
            <a:fillRect/>
          </a:stretch>
        </p:blipFill>
        <p:spPr bwMode="auto">
          <a:xfrm>
            <a:off x="1524000" y="1"/>
            <a:ext cx="9144000" cy="685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5181600"/>
            <a:ext cx="7391400" cy="83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They always go to Florida on vacation because they have a great time</a:t>
            </a:r>
          </a:p>
          <a:p>
            <a:pPr>
              <a:buNone/>
            </a:pPr>
            <a:endParaRPr lang="en-US" b="1" dirty="0">
              <a:solidFill>
                <a:srgbClr val="00B0F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2667000" y="3962400"/>
            <a:ext cx="693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3300"/>
                </a:solidFill>
                <a:latin typeface="Cambria" pitchFamily="18" charset="0"/>
                <a:ea typeface="Cambria" pitchFamily="18" charset="0"/>
              </a:rPr>
              <a:t>5. How do you know the Jones family likes Florida 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0"/>
            <a:ext cx="9144000" cy="838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+mj-cs"/>
              </a:rPr>
              <a:t>UNIT 7: THE WORLD OF WORK</a:t>
            </a:r>
            <a:br>
              <a:rPr lang="en-US" sz="2400" b="1" dirty="0">
                <a:latin typeface="Cambria" pitchFamily="18" charset="0"/>
                <a:ea typeface="Cambria" pitchFamily="18" charset="0"/>
                <a:cs typeface="+mj-cs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+mj-cs"/>
              </a:rPr>
              <a:t>B: The worker  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1524000" y="838200"/>
            <a:ext cx="64770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ambria" pitchFamily="18" charset="0"/>
                <a:ea typeface="Cambria" pitchFamily="18" charset="0"/>
              </a:rPr>
              <a:t>Choose a picture and  answer the questions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6200" y="3505201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itchFamily="18" charset="0"/>
                <a:ea typeface="Cambria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6200" y="3505201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itchFamily="18" charset="0"/>
                <a:ea typeface="Cambria" pitchFamily="18" charset="0"/>
              </a:rPr>
              <a:t>B</a:t>
            </a:r>
          </a:p>
        </p:txBody>
      </p:sp>
      <p:sp>
        <p:nvSpPr>
          <p:cNvPr id="12" name="Half Frame 11"/>
          <p:cNvSpPr/>
          <p:nvPr/>
        </p:nvSpPr>
        <p:spPr>
          <a:xfrm rot="19071086" flipV="1">
            <a:off x="4510861" y="3617766"/>
            <a:ext cx="414307" cy="204538"/>
          </a:xfrm>
          <a:prstGeom prst="halfFrame">
            <a:avLst>
              <a:gd name="adj1" fmla="val 17974"/>
              <a:gd name="adj2" fmla="val 92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5058" name="Picture 2" descr="Men Watching Tv Clipart Images, Stock Photos &amp;amp; Vectors | Shutterstock"/>
          <p:cNvPicPr>
            <a:picLocks noChangeAspect="1" noChangeArrowheads="1"/>
          </p:cNvPicPr>
          <p:nvPr/>
        </p:nvPicPr>
        <p:blipFill>
          <a:blip r:embed="rId4" cstate="print"/>
          <a:srcRect b="17143"/>
          <a:stretch>
            <a:fillRect/>
          </a:stretch>
        </p:blipFill>
        <p:spPr bwMode="auto">
          <a:xfrm>
            <a:off x="6324600" y="1295400"/>
            <a:ext cx="3181350" cy="2209800"/>
          </a:xfrm>
          <a:prstGeom prst="rect">
            <a:avLst/>
          </a:prstGeom>
          <a:noFill/>
        </p:spPr>
      </p:pic>
      <p:pic>
        <p:nvPicPr>
          <p:cNvPr id="45060" name="Picture 4" descr="Family Planning To Go Holiday With Funny Car Royalty Free Cliparts,  Vectors, And Stock Illustration. Image 130900046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1" y="1219200"/>
            <a:ext cx="339744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2772" grpId="0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3300"/>
                </a:solidFill>
                <a:latin typeface="Cambria" pitchFamily="18" charset="0"/>
                <a:ea typeface="Cambria" pitchFamily="18" charset="0"/>
              </a:rPr>
              <a:t>Remember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>
                <a:solidFill>
                  <a:srgbClr val="FF3300"/>
                </a:solidFill>
                <a:latin typeface="Cambria" pitchFamily="18" charset="0"/>
                <a:ea typeface="Cambria" pitchFamily="18" charset="0"/>
              </a:rPr>
              <a:t>Comparison of countable noun :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Tim’s father has </a:t>
            </a:r>
            <a:r>
              <a:rPr lang="en-US" b="1" i="1" u="sng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fewer</a:t>
            </a:r>
            <a:r>
              <a:rPr lang="en-US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 days off </a:t>
            </a:r>
            <a:r>
              <a:rPr lang="en-US" b="1" i="1" u="sng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than</a:t>
            </a:r>
            <a:r>
              <a:rPr lang="en-US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 his mother. </a:t>
            </a:r>
            <a:endParaRPr lang="en-US" sz="2000" b="1" i="1">
              <a:solidFill>
                <a:srgbClr val="0066FF"/>
              </a:solidFill>
              <a:latin typeface="Cambria" pitchFamily="18" charset="0"/>
              <a:ea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Tim’s mother has </a:t>
            </a:r>
            <a:r>
              <a:rPr lang="en-US" b="1" i="1" u="sng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more</a:t>
            </a:r>
            <a:r>
              <a:rPr lang="en-US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 days off </a:t>
            </a:r>
            <a:r>
              <a:rPr lang="en-US" b="1" i="1" u="sng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than</a:t>
            </a:r>
            <a:r>
              <a:rPr lang="en-US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 his father</a:t>
            </a:r>
            <a:endParaRPr lang="en-US" sz="2000" b="1" i="1">
              <a:solidFill>
                <a:srgbClr val="0066FF"/>
              </a:solidFill>
              <a:latin typeface="Cambria" pitchFamily="18" charset="0"/>
              <a:ea typeface="Cambria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>
                <a:solidFill>
                  <a:srgbClr val="FF3300"/>
                </a:solidFill>
                <a:latin typeface="Cambria" pitchFamily="18" charset="0"/>
                <a:ea typeface="Cambria" pitchFamily="18" charset="0"/>
              </a:rPr>
              <a:t>Compound adjectives :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A break lasts twenty minutes -&gt; 	A</a:t>
            </a:r>
            <a:r>
              <a:rPr lang="en-US" b="1" i="1" u="sng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 twenty </a:t>
            </a:r>
            <a:r>
              <a:rPr lang="en-US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en-US" b="1" i="1" u="sng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minute</a:t>
            </a:r>
            <a:r>
              <a:rPr lang="en-US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 break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A summer vacation lasts three months -&gt; A </a:t>
            </a:r>
            <a:r>
              <a:rPr lang="en-US" b="1" i="1" u="sng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three</a:t>
            </a:r>
            <a:r>
              <a:rPr lang="en-US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 - </a:t>
            </a:r>
            <a:r>
              <a:rPr lang="en-US" b="1" i="1" u="sng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month</a:t>
            </a:r>
            <a:r>
              <a:rPr lang="en-US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 summer vacation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icture14">
            <a:extLst>
              <a:ext uri="{FF2B5EF4-FFF2-40B4-BE49-F238E27FC236}">
                <a16:creationId xmlns:a16="http://schemas.microsoft.com/office/drawing/2014/main" id="{B19607F3-6342-4113-8DD9-9B1D28B85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>
            <a:extLst>
              <a:ext uri="{FF2B5EF4-FFF2-40B4-BE49-F238E27FC236}">
                <a16:creationId xmlns:a16="http://schemas.microsoft.com/office/drawing/2014/main" id="{1BFDCB0C-CAC0-4A74-9B3D-B0C2AB23C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1"/>
            <a:ext cx="891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000" dirty="0">
                <a:latin typeface="Arial Black" panose="020B0A04020102020204" pitchFamily="34" charset="0"/>
              </a:rPr>
              <a:t>   - Unit 7: The World of Work         </a:t>
            </a:r>
            <a:r>
              <a:rPr lang="en-US" altLang="en-US" sz="2000" dirty="0">
                <a:solidFill>
                  <a:srgbClr val="FFFF00"/>
                </a:solidFill>
                <a:latin typeface="Arial Black" panose="020B0A04020102020204" pitchFamily="34" charset="0"/>
              </a:rPr>
              <a:t>B. The worker – B2</a:t>
            </a: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74684306-EC14-4970-87B4-200E95606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42938"/>
            <a:ext cx="8839200" cy="6062662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id="{9C75A37D-0E34-4343-B615-956A06255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u="sng">
                <a:latin typeface="Times New Roman" panose="02020603050405020304" pitchFamily="18" charset="0"/>
              </a:rPr>
              <a:t>* New words :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3F39A542-D4E3-4E47-847E-22CC9ABF7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3" y="1295401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VNottawa" pitchFamily="34" charset="0"/>
              </a:rPr>
              <a:t>1. feed (v):</a:t>
            </a:r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DBD5C1BB-F8F2-47E1-ADD8-80B499E57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463" y="1933575"/>
            <a:ext cx="342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VNottawa" pitchFamily="34" charset="0"/>
              </a:rPr>
              <a:t>2. collect eggs (v):</a:t>
            </a: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923AF6DB-2BC2-45D0-9E44-DA38BB082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5088"/>
            <a:ext cx="3914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VNottawa" pitchFamily="34" charset="0"/>
              </a:rPr>
              <a:t>3. chicken coop ( n ) :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E2201A15-DA1B-4B89-A01C-84616B7C6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3333751"/>
            <a:ext cx="3762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VNottawa" pitchFamily="34" charset="0"/>
              </a:rPr>
              <a:t>4. buffalo shed ( n ) :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1683D6A7-A6A4-402D-A6C4-D8F2A63A6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3886201"/>
            <a:ext cx="3757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VNottawa" pitchFamily="34" charset="0"/>
              </a:rPr>
              <a:t>5. main crop ( n ) : </a:t>
            </a:r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A3C1F222-AB51-49C3-BD0B-01CCB6BD8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4572001"/>
            <a:ext cx="2314575" cy="4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VNottawa" pitchFamily="34" charset="0"/>
              </a:rPr>
              <a:t>6. real (adj):</a:t>
            </a: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D0170F68-8D70-4562-9F97-E9987C359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3352801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99"/>
                </a:solidFill>
                <a:latin typeface="Times New Roman" panose="02020603050405020304" pitchFamily="18" charset="0"/>
              </a:rPr>
              <a:t>Chuồng trâu</a:t>
            </a:r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id="{2C8B7F8C-4C9A-42CE-B419-694D969C8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595563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99"/>
                </a:solidFill>
                <a:latin typeface="Times New Roman" panose="02020603050405020304" pitchFamily="18" charset="0"/>
              </a:rPr>
              <a:t>Chuồng gà</a:t>
            </a: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CF2C311C-EE42-4FED-8A01-09F48689A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572001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99"/>
                </a:solidFill>
                <a:latin typeface=".VnTime" pitchFamily="34" charset="0"/>
              </a:rPr>
              <a:t> </a:t>
            </a:r>
            <a:r>
              <a:rPr lang="en-US" altLang="en-US" sz="2800" b="1">
                <a:solidFill>
                  <a:srgbClr val="990099"/>
                </a:solidFill>
                <a:latin typeface="Times New Roman" panose="02020603050405020304" pitchFamily="18" charset="0"/>
              </a:rPr>
              <a:t>Thực sự</a:t>
            </a:r>
            <a:r>
              <a:rPr lang="en-US" altLang="en-US" sz="2400" b="1">
                <a:solidFill>
                  <a:srgbClr val="990099"/>
                </a:solidFill>
              </a:rPr>
              <a:t> </a:t>
            </a:r>
            <a:r>
              <a:rPr lang="en-US" altLang="en-US" sz="1800" b="1">
                <a:solidFill>
                  <a:srgbClr val="990099"/>
                </a:solidFill>
                <a:latin typeface=".VnTime" pitchFamily="34" charset="0"/>
              </a:rPr>
              <a:t>	</a:t>
            </a:r>
            <a:endParaRPr lang="en-US" altLang="en-US" sz="2800" b="1">
              <a:solidFill>
                <a:srgbClr val="990099"/>
              </a:solidFill>
              <a:latin typeface=".VnTime" pitchFamily="34" charset="0"/>
            </a:endParaRPr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id="{2D46DF7E-FF9E-4446-86F4-83B6E8CE4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1219201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99"/>
                </a:solidFill>
                <a:latin typeface="Times New Roman" panose="02020603050405020304" pitchFamily="18" charset="0"/>
              </a:rPr>
              <a:t>Cho ăn</a:t>
            </a:r>
            <a:r>
              <a:rPr lang="en-US" altLang="en-US" sz="2800" b="1">
                <a:solidFill>
                  <a:srgbClr val="990099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DB2F00D8-14C3-4CEA-BF7F-2B7E3C072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962401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99"/>
                </a:solidFill>
                <a:latin typeface="Times New Roman" panose="02020603050405020304" pitchFamily="18" charset="0"/>
              </a:rPr>
              <a:t> Vụ mùa chính</a:t>
            </a: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C7FA484A-631C-4044-A2E1-B5A864DCE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905001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99"/>
                </a:solidFill>
                <a:latin typeface="Times New Roman" panose="02020603050405020304" pitchFamily="18" charset="0"/>
              </a:rPr>
              <a:t>Thu lượm trứng</a:t>
            </a:r>
            <a:r>
              <a:rPr lang="en-US" altLang="en-US" sz="2800" b="1">
                <a:solidFill>
                  <a:srgbClr val="990099"/>
                </a:solidFill>
                <a:latin typeface=".VnTime" pitchFamily="34" charset="0"/>
              </a:rPr>
              <a:t> </a:t>
            </a:r>
          </a:p>
        </p:txBody>
      </p:sp>
      <p:pic>
        <p:nvPicPr>
          <p:cNvPr id="1029" name="Picture 5" descr="D:\THU\Image\cards\DSC01572.JPG">
            <a:extLst>
              <a:ext uri="{FF2B5EF4-FFF2-40B4-BE49-F238E27FC236}">
                <a16:creationId xmlns:a16="http://schemas.microsoft.com/office/drawing/2014/main" id="{8F3E18E4-5F77-4D68-9B9A-7C26EFA1D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00088"/>
            <a:ext cx="3124200" cy="24876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THU\Image\cards\DSC01564.JPG">
            <a:extLst>
              <a:ext uri="{FF2B5EF4-FFF2-40B4-BE49-F238E27FC236}">
                <a16:creationId xmlns:a16="http://schemas.microsoft.com/office/drawing/2014/main" id="{330621AB-8A69-485D-8490-B73078199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743200"/>
            <a:ext cx="3200400" cy="243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3" descr="D:\THU\Image\cards\DSC01567.JPG">
            <a:extLst>
              <a:ext uri="{FF2B5EF4-FFF2-40B4-BE49-F238E27FC236}">
                <a16:creationId xmlns:a16="http://schemas.microsoft.com/office/drawing/2014/main" id="{C6CFF39A-8C42-49E5-BCF7-053908263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52600"/>
            <a:ext cx="3124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J:\chuong va trau.png">
            <a:extLst>
              <a:ext uri="{FF2B5EF4-FFF2-40B4-BE49-F238E27FC236}">
                <a16:creationId xmlns:a16="http://schemas.microsoft.com/office/drawing/2014/main" id="{673EFCE6-5399-4541-89B4-BF894D767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95601"/>
            <a:ext cx="31242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5" name="Text Box 25">
            <a:extLst>
              <a:ext uri="{FF2B5EF4-FFF2-40B4-BE49-F238E27FC236}">
                <a16:creationId xmlns:a16="http://schemas.microsoft.com/office/drawing/2014/main" id="{F3CB303D-CD12-4F58-B373-2BD16CF73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105401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99"/>
                </a:solidFill>
                <a:latin typeface="Times New Roman" panose="02020603050405020304" pitchFamily="18" charset="0"/>
              </a:rPr>
              <a:t>Nghỉ ngơi</a:t>
            </a:r>
          </a:p>
        </p:txBody>
      </p:sp>
      <p:sp>
        <p:nvSpPr>
          <p:cNvPr id="11287" name="TextBox 23">
            <a:extLst>
              <a:ext uri="{FF2B5EF4-FFF2-40B4-BE49-F238E27FC236}">
                <a16:creationId xmlns:a16="http://schemas.microsoft.com/office/drawing/2014/main" id="{9039D24F-3BB8-4DCB-801D-6F6040A8D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029201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</a:rPr>
              <a:t>7. rest (v)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416F1-D85A-4C16-AF2A-7CCD3368A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562601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8. Buffalo (n)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ACC7E7-4271-46D6-86A0-9B028A65A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638801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99"/>
                </a:solidFill>
              </a:rPr>
              <a:t>Con trâu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8927FB-2810-48EA-9621-6C8783D94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19801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9. Pig (n)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5EF1E6-3914-4912-9A18-22ABAEE87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019801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99"/>
                </a:solidFill>
              </a:rPr>
              <a:t>Con lợn, con heo </a:t>
            </a:r>
          </a:p>
        </p:txBody>
      </p:sp>
      <p:pic>
        <p:nvPicPr>
          <p:cNvPr id="29" name="Picture 12" descr="untitled">
            <a:extLst>
              <a:ext uri="{FF2B5EF4-FFF2-40B4-BE49-F238E27FC236}">
                <a16:creationId xmlns:a16="http://schemas.microsoft.com/office/drawing/2014/main" id="{608E5957-B945-4B8C-9003-B3DE24A1B3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0" y="5791200"/>
            <a:ext cx="3810000" cy="2857500"/>
          </a:xfrm>
        </p:spPr>
      </p:pic>
      <p:pic>
        <p:nvPicPr>
          <p:cNvPr id="30" name="Picture 3" descr="J:\2trau.png">
            <a:extLst>
              <a:ext uri="{FF2B5EF4-FFF2-40B4-BE49-F238E27FC236}">
                <a16:creationId xmlns:a16="http://schemas.microsoft.com/office/drawing/2014/main" id="{FF53604D-1648-43EE-B65F-7AE007BF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02114"/>
            <a:ext cx="26670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2" descr="100616033014-812-187">
            <a:extLst>
              <a:ext uri="{FF2B5EF4-FFF2-40B4-BE49-F238E27FC236}">
                <a16:creationId xmlns:a16="http://schemas.microsoft.com/office/drawing/2014/main" id="{815D699C-FEF9-40AF-A76E-247AB66CD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71800"/>
            <a:ext cx="2667000" cy="1600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500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500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500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30" grpId="0"/>
      <p:bldP spid="5131" grpId="0"/>
      <p:bldP spid="5132" grpId="0"/>
      <p:bldP spid="5133" grpId="0"/>
      <p:bldP spid="5134" grpId="0"/>
      <p:bldP spid="5135" grpId="0"/>
      <p:bldP spid="5137" grpId="0"/>
      <p:bldP spid="5138" grpId="0"/>
      <p:bldP spid="5139" grpId="0"/>
      <p:bldP spid="5145" grpId="0"/>
      <p:bldP spid="11287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767BCB2-C7F1-4B44-BCEF-316AC76DE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8A1E7BD-764B-4D63-8C5F-C6C41315FC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40" name="Picture 4" descr="Picture2">
            <a:extLst>
              <a:ext uri="{FF2B5EF4-FFF2-40B4-BE49-F238E27FC236}">
                <a16:creationId xmlns:a16="http://schemas.microsoft.com/office/drawing/2014/main" id="{6A4F81F1-1916-47BC-AA2C-C957D85FD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6">
            <a:extLst>
              <a:ext uri="{FF2B5EF4-FFF2-40B4-BE49-F238E27FC236}">
                <a16:creationId xmlns:a16="http://schemas.microsoft.com/office/drawing/2014/main" id="{595F0FB2-F66B-4799-BF7F-077504E90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42938"/>
            <a:ext cx="8839200" cy="6062662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342" name="Picture 7">
            <a:extLst>
              <a:ext uri="{FF2B5EF4-FFF2-40B4-BE49-F238E27FC236}">
                <a16:creationId xmlns:a16="http://schemas.microsoft.com/office/drawing/2014/main" id="{C9190A1D-9F06-46E0-BCDC-65557FAB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56388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8">
            <a:extLst>
              <a:ext uri="{FF2B5EF4-FFF2-40B4-BE49-F238E27FC236}">
                <a16:creationId xmlns:a16="http://schemas.microsoft.com/office/drawing/2014/main" id="{E3D8B4BC-26C4-4CA0-BD6A-D299ECBA9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3201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.VnTifani Heavy" pitchFamily="34" charset="0"/>
              </a:rPr>
              <a:t>Mr. Tuan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1755EA45-9B5D-48CD-ADB2-4B21C3B16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114801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FF00"/>
                </a:solidFill>
                <a:latin typeface=".VnTifani Heavy" pitchFamily="34" charset="0"/>
              </a:rPr>
              <a:t>a farmer</a:t>
            </a:r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6786B71E-61E0-417F-9E8F-348423F3A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1" y="5822950"/>
            <a:ext cx="517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FF00"/>
                </a:solidFill>
              </a:rPr>
              <a:t>Hoa’s father, Mr. Tuan is a farmer. 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2C14097A-C5AB-407D-A846-48546C781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 Black" panose="020B0A04020102020204" pitchFamily="34" charset="0"/>
              </a:rPr>
              <a:t>   </a:t>
            </a:r>
            <a:r>
              <a:rPr lang="en-US" altLang="en-US" sz="2000">
                <a:solidFill>
                  <a:srgbClr val="CC3300"/>
                </a:solidFill>
                <a:latin typeface="Arial Black" panose="020B0A04020102020204" pitchFamily="34" charset="0"/>
              </a:rPr>
              <a:t>Unit 7: The World of Work                 </a:t>
            </a:r>
            <a:r>
              <a:rPr lang="en-US" altLang="en-US" sz="2000">
                <a:solidFill>
                  <a:srgbClr val="FFFF00"/>
                </a:solidFill>
                <a:latin typeface="Arial Black" panose="020B0A04020102020204" pitchFamily="34" charset="0"/>
              </a:rPr>
              <a:t>B. The worker – B2,3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/>
      <p:bldP spid="143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3006D42A-7F7C-4D30-91BD-C054676CF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609601"/>
            <a:ext cx="159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>
                <a:latin typeface="Arial" panose="020B0604020202020204" pitchFamily="34" charset="0"/>
              </a:rPr>
              <a:t>* Questions</a:t>
            </a:r>
          </a:p>
        </p:txBody>
      </p:sp>
      <p:sp>
        <p:nvSpPr>
          <p:cNvPr id="16387" name="Rectangle 7">
            <a:extLst>
              <a:ext uri="{FF2B5EF4-FFF2-40B4-BE49-F238E27FC236}">
                <a16:creationId xmlns:a16="http://schemas.microsoft.com/office/drawing/2014/main" id="{65A450D0-B206-4425-9CB0-CCE9F7EEB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419601"/>
            <a:ext cx="86868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B050"/>
                </a:solidFill>
              </a:rPr>
              <a:t>1. What does Mr. Tuan usually do in the morning?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B050"/>
                </a:solidFill>
              </a:rPr>
              <a:t>2. What does Mr. Tuan usually do from 12 to 1.00?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B050"/>
                </a:solidFill>
              </a:rPr>
              <a:t>3. After the come back home, does Mr. Tuan clean the buffalo shed and chicken coop?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B050"/>
                </a:solidFill>
              </a:rPr>
              <a:t>4. How many times does Mr. Tuan take off a year?</a:t>
            </a:r>
          </a:p>
        </p:txBody>
      </p:sp>
      <p:pic>
        <p:nvPicPr>
          <p:cNvPr id="16388" name="Picture 8">
            <a:extLst>
              <a:ext uri="{FF2B5EF4-FFF2-40B4-BE49-F238E27FC236}">
                <a16:creationId xmlns:a16="http://schemas.microsoft.com/office/drawing/2014/main" id="{3CF276B1-79EB-4594-8350-EE4E8D52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7543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>
            <a:extLst>
              <a:ext uri="{FF2B5EF4-FFF2-40B4-BE49-F238E27FC236}">
                <a16:creationId xmlns:a16="http://schemas.microsoft.com/office/drawing/2014/main" id="{C5856684-8FBD-4DFF-9133-EDC32F1EB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642938"/>
            <a:ext cx="8839200" cy="6062662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90" name="Text Box 24">
            <a:extLst>
              <a:ext uri="{FF2B5EF4-FFF2-40B4-BE49-F238E27FC236}">
                <a16:creationId xmlns:a16="http://schemas.microsoft.com/office/drawing/2014/main" id="{262AA7F4-BD66-42E1-B75C-EEF334BFC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 Black" panose="020B0A04020102020204" pitchFamily="34" charset="0"/>
              </a:rPr>
              <a:t>   Unit 7: The World of Work</a:t>
            </a:r>
            <a:r>
              <a:rPr lang="en-US" altLang="en-US" sz="2000">
                <a:latin typeface="Arial Black" panose="020B0A04020102020204" pitchFamily="34" charset="0"/>
              </a:rPr>
              <a:t>                 </a:t>
            </a:r>
            <a:r>
              <a:rPr lang="en-US" altLang="en-US" sz="2000">
                <a:solidFill>
                  <a:srgbClr val="FFC000"/>
                </a:solidFill>
                <a:latin typeface="Arial Black" panose="020B0A04020102020204" pitchFamily="34" charset="0"/>
              </a:rPr>
              <a:t>B. The worker – B2,3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2DE2A609-CF31-4ECD-A402-D45DD0C97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642938"/>
            <a:ext cx="8839200" cy="6062662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B0FC9E76-E7DE-402A-80D9-7467C23ED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1" y="609601"/>
            <a:ext cx="180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>
                <a:latin typeface="Arial" panose="020B0604020202020204" pitchFamily="34" charset="0"/>
              </a:rPr>
              <a:t>* Answer Key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31EFAF2A-D3C0-47DE-8FD8-BE2B38114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135564"/>
            <a:ext cx="7162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spcBef>
                <a:spcPct val="30000"/>
              </a:spcBef>
              <a:buFontTx/>
              <a:buAutoNum type="arabicPeriod"/>
              <a:defRPr/>
            </a:pPr>
            <a:r>
              <a:rPr lang="en-US" sz="2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What does Mr. Tuan usually do in the morning?</a:t>
            </a:r>
          </a:p>
        </p:txBody>
      </p:sp>
      <p:pic>
        <p:nvPicPr>
          <p:cNvPr id="17413" name="Picture 6">
            <a:extLst>
              <a:ext uri="{FF2B5EF4-FFF2-40B4-BE49-F238E27FC236}">
                <a16:creationId xmlns:a16="http://schemas.microsoft.com/office/drawing/2014/main" id="{1898081F-89E7-4804-A342-DDF4C6CDD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754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7">
            <a:extLst>
              <a:ext uri="{FF2B5EF4-FFF2-40B4-BE49-F238E27FC236}">
                <a16:creationId xmlns:a16="http://schemas.microsoft.com/office/drawing/2014/main" id="{9850B6B0-28CC-46CD-9F9F-53E89D4C2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5654676"/>
            <a:ext cx="8369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i="1">
                <a:solidFill>
                  <a:srgbClr val="FF0000"/>
                </a:solidFill>
              </a:rPr>
              <a:t> He has breakfast, then he feeds the buffalo, pigs and chickens, and collects the eggs.</a:t>
            </a:r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7C3115D4-0147-47CF-8056-127C8851E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438400"/>
            <a:ext cx="4648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0">
            <a:extLst>
              <a:ext uri="{FF2B5EF4-FFF2-40B4-BE49-F238E27FC236}">
                <a16:creationId xmlns:a16="http://schemas.microsoft.com/office/drawing/2014/main" id="{6A2372DB-AA2D-4BAE-8A69-CADE9A6E4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667000"/>
            <a:ext cx="3200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1">
            <a:extLst>
              <a:ext uri="{FF2B5EF4-FFF2-40B4-BE49-F238E27FC236}">
                <a16:creationId xmlns:a16="http://schemas.microsoft.com/office/drawing/2014/main" id="{3D11BD77-DA28-4E82-9DC3-BE6E9A739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209800"/>
            <a:ext cx="838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24">
            <a:extLst>
              <a:ext uri="{FF2B5EF4-FFF2-40B4-BE49-F238E27FC236}">
                <a16:creationId xmlns:a16="http://schemas.microsoft.com/office/drawing/2014/main" id="{EAF068D8-E4AA-47CA-8100-18E9FB09E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 Black" panose="020B0A04020102020204" pitchFamily="34" charset="0"/>
              </a:rPr>
              <a:t>   Unit 7: The World of Work</a:t>
            </a:r>
            <a:r>
              <a:rPr lang="en-US" altLang="en-US" sz="2000">
                <a:latin typeface="Arial Black" panose="020B0A04020102020204" pitchFamily="34" charset="0"/>
              </a:rPr>
              <a:t>                 </a:t>
            </a:r>
            <a:r>
              <a:rPr lang="en-US" altLang="en-US" sz="2000">
                <a:solidFill>
                  <a:srgbClr val="FFC000"/>
                </a:solidFill>
                <a:latin typeface="Arial Black" panose="020B0A04020102020204" pitchFamily="34" charset="0"/>
              </a:rPr>
              <a:t>B. The worker – B2,3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876A74CC-F194-40C1-AD98-8C93E761D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642938"/>
            <a:ext cx="8839200" cy="6062662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3057A828-B60A-460F-9357-36891EDA1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609601"/>
            <a:ext cx="159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>
                <a:latin typeface="Arial" panose="020B0604020202020204" pitchFamily="34" charset="0"/>
              </a:rPr>
              <a:t>* Questions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F0931C57-FC6E-4DA9-AAF4-14A37961D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364163"/>
            <a:ext cx="731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z="2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. What does Mr. Tuan usually do from 12 to 1.00?</a:t>
            </a:r>
          </a:p>
        </p:txBody>
      </p:sp>
      <p:pic>
        <p:nvPicPr>
          <p:cNvPr id="18437" name="Picture 6">
            <a:extLst>
              <a:ext uri="{FF2B5EF4-FFF2-40B4-BE49-F238E27FC236}">
                <a16:creationId xmlns:a16="http://schemas.microsoft.com/office/drawing/2014/main" id="{C682188F-F42A-4344-A369-011FAE456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7543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7">
            <a:extLst>
              <a:ext uri="{FF2B5EF4-FFF2-40B4-BE49-F238E27FC236}">
                <a16:creationId xmlns:a16="http://schemas.microsoft.com/office/drawing/2014/main" id="{E8076FF6-90DF-4134-AD8D-475EF1272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5943600"/>
            <a:ext cx="650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i="1">
                <a:solidFill>
                  <a:srgbClr val="FF0000"/>
                </a:solidFill>
              </a:rPr>
              <a:t> From 12 to 1.00, Mr. Tuan rests and eats lunch.</a:t>
            </a:r>
            <a:r>
              <a:rPr lang="en-US" altLang="en-US" sz="2400" i="1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24584" name="Line 8">
            <a:extLst>
              <a:ext uri="{FF2B5EF4-FFF2-40B4-BE49-F238E27FC236}">
                <a16:creationId xmlns:a16="http://schemas.microsoft.com/office/drawing/2014/main" id="{5B81B3D5-9639-442F-9684-4CAA0BDD06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8876" y="3886201"/>
            <a:ext cx="4048125" cy="9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9">
            <a:extLst>
              <a:ext uri="{FF2B5EF4-FFF2-40B4-BE49-F238E27FC236}">
                <a16:creationId xmlns:a16="http://schemas.microsoft.com/office/drawing/2014/main" id="{EDCCDE06-B874-4273-B29F-4FFCBF14A6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3671889"/>
            <a:ext cx="1524000" cy="142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Text Box 24">
            <a:extLst>
              <a:ext uri="{FF2B5EF4-FFF2-40B4-BE49-F238E27FC236}">
                <a16:creationId xmlns:a16="http://schemas.microsoft.com/office/drawing/2014/main" id="{C78F286F-7A08-4D11-9F0F-212679203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 Black" panose="020B0A04020102020204" pitchFamily="34" charset="0"/>
              </a:rPr>
              <a:t>   Unit 7: The World of Work</a:t>
            </a:r>
            <a:r>
              <a:rPr lang="en-US" altLang="en-US" sz="2000">
                <a:latin typeface="Arial Black" panose="020B0A04020102020204" pitchFamily="34" charset="0"/>
              </a:rPr>
              <a:t>                 </a:t>
            </a:r>
            <a:r>
              <a:rPr lang="en-US" altLang="en-US" sz="2000">
                <a:solidFill>
                  <a:srgbClr val="FFC000"/>
                </a:solidFill>
                <a:latin typeface="Arial Black" panose="020B0A04020102020204" pitchFamily="34" charset="0"/>
              </a:rPr>
              <a:t>B. The worker – B2,3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382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UNIT 7: THE WORLD OF WORK</a:t>
            </a:r>
            <a:br>
              <a:rPr lang="en-US" sz="2400" b="1" dirty="0">
                <a:latin typeface="Cambria" pitchFamily="18" charset="0"/>
                <a:ea typeface="Cambria" pitchFamily="18" charset="0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B: The worker  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1905000" y="838200"/>
            <a:ext cx="21336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itchFamily="18" charset="0"/>
                <a:ea typeface="Cambria" pitchFamily="18" charset="0"/>
              </a:rPr>
              <a:t>Vocabulary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800" y="5410200"/>
            <a:ext cx="2819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itchFamily="34" charset="0"/>
              </a:rPr>
              <a:t>night </a:t>
            </a:r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shift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5410200"/>
            <a:ext cx="335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itchFamily="34" charset="0"/>
              </a:rPr>
              <a:t>morning </a:t>
            </a:r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shift</a:t>
            </a:r>
          </a:p>
        </p:txBody>
      </p:sp>
      <p:pic>
        <p:nvPicPr>
          <p:cNvPr id="19458" name="Picture 2" descr="People working in night shifts more susceptible to cancer: Report | News9  Live"/>
          <p:cNvPicPr>
            <a:picLocks noChangeAspect="1" noChangeArrowheads="1"/>
          </p:cNvPicPr>
          <p:nvPr/>
        </p:nvPicPr>
        <p:blipFill>
          <a:blip r:embed="rId2" cstate="print"/>
          <a:srcRect l="13459" t="1810" r="16101" b="-3167"/>
          <a:stretch>
            <a:fillRect/>
          </a:stretch>
        </p:blipFill>
        <p:spPr bwMode="auto">
          <a:xfrm>
            <a:off x="6248400" y="1371600"/>
            <a:ext cx="4419600" cy="3962400"/>
          </a:xfrm>
          <a:prstGeom prst="rect">
            <a:avLst/>
          </a:prstGeom>
          <a:noFill/>
        </p:spPr>
      </p:pic>
      <p:pic>
        <p:nvPicPr>
          <p:cNvPr id="19460" name="Picture 4" descr="How to manage shift workers in the manufacturing industry - PES Media"/>
          <p:cNvPicPr>
            <a:picLocks noChangeAspect="1" noChangeArrowheads="1"/>
          </p:cNvPicPr>
          <p:nvPr/>
        </p:nvPicPr>
        <p:blipFill>
          <a:blip r:embed="rId3" cstate="print"/>
          <a:srcRect l="17332" t="9790"/>
          <a:stretch>
            <a:fillRect/>
          </a:stretch>
        </p:blipFill>
        <p:spPr bwMode="auto">
          <a:xfrm>
            <a:off x="1524000" y="1371600"/>
            <a:ext cx="4724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92D213FE-FC36-42B7-A7A6-7357DEE49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642938"/>
            <a:ext cx="8839200" cy="6062662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6B12AAE1-B7BD-4B0F-8D9E-184F5FA6F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609601"/>
            <a:ext cx="159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>
                <a:latin typeface="Arial" panose="020B0604020202020204" pitchFamily="34" charset="0"/>
              </a:rPr>
              <a:t>* Questions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C266A7BB-8572-403A-A551-D695384E1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081588"/>
            <a:ext cx="8686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z="2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3.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After the come back home, does Mr. Tuan clean the buffalo shed and chicken coop?</a:t>
            </a:r>
          </a:p>
        </p:txBody>
      </p:sp>
      <p:pic>
        <p:nvPicPr>
          <p:cNvPr id="19461" name="Picture 6">
            <a:extLst>
              <a:ext uri="{FF2B5EF4-FFF2-40B4-BE49-F238E27FC236}">
                <a16:creationId xmlns:a16="http://schemas.microsoft.com/office/drawing/2014/main" id="{FA044F65-C502-4C07-8800-EDCA3054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754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7">
            <a:extLst>
              <a:ext uri="{FF2B5EF4-FFF2-40B4-BE49-F238E27FC236}">
                <a16:creationId xmlns:a16="http://schemas.microsoft.com/office/drawing/2014/main" id="{58F43AA3-D6C2-4469-BB8C-0A842D445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6019800"/>
            <a:ext cx="752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i="1">
                <a:solidFill>
                  <a:srgbClr val="FF0000"/>
                </a:solidFill>
              </a:rPr>
              <a:t> Yes, Mr. Tuan cleans the buffalo shed and chicken coop.</a:t>
            </a:r>
            <a:r>
              <a:rPr lang="en-US" altLang="en-US" sz="2400" i="1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25609" name="Line 9">
            <a:extLst>
              <a:ext uri="{FF2B5EF4-FFF2-40B4-BE49-F238E27FC236}">
                <a16:creationId xmlns:a16="http://schemas.microsoft.com/office/drawing/2014/main" id="{8FB22F49-2EA9-4772-8F1C-5EDC87522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267200"/>
            <a:ext cx="4648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Text Box 24">
            <a:extLst>
              <a:ext uri="{FF2B5EF4-FFF2-40B4-BE49-F238E27FC236}">
                <a16:creationId xmlns:a16="http://schemas.microsoft.com/office/drawing/2014/main" id="{27FA26D4-88E2-4ED5-A442-FD2A71A80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 Black" panose="020B0A04020102020204" pitchFamily="34" charset="0"/>
              </a:rPr>
              <a:t>   Unit 7: The World of Work</a:t>
            </a:r>
            <a:r>
              <a:rPr lang="en-US" altLang="en-US" sz="2000">
                <a:latin typeface="Arial Black" panose="020B0A04020102020204" pitchFamily="34" charset="0"/>
              </a:rPr>
              <a:t>                 </a:t>
            </a:r>
            <a:r>
              <a:rPr lang="en-US" altLang="en-US" sz="2000">
                <a:solidFill>
                  <a:srgbClr val="FFC000"/>
                </a:solidFill>
                <a:latin typeface="Arial Black" panose="020B0A04020102020204" pitchFamily="34" charset="0"/>
              </a:rPr>
              <a:t>B. The worker – B2,3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A5343676-3BF4-43F9-9AA3-D246D171B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642938"/>
            <a:ext cx="8839200" cy="6062662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1D4C0103-2D62-4CB5-9733-508467A40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609601"/>
            <a:ext cx="159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>
                <a:latin typeface="Arial" panose="020B0604020202020204" pitchFamily="34" charset="0"/>
              </a:rPr>
              <a:t>* Questions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4DB25158-4483-42BD-ADA8-7FA78E235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287963"/>
            <a:ext cx="754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z="2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4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. How many times does Mr. Tuan take off a year?</a:t>
            </a:r>
          </a:p>
        </p:txBody>
      </p:sp>
      <p:pic>
        <p:nvPicPr>
          <p:cNvPr id="20485" name="Picture 6">
            <a:extLst>
              <a:ext uri="{FF2B5EF4-FFF2-40B4-BE49-F238E27FC236}">
                <a16:creationId xmlns:a16="http://schemas.microsoft.com/office/drawing/2014/main" id="{ED9B6266-9760-4A8A-B929-C972FD42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7543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7">
            <a:extLst>
              <a:ext uri="{FF2B5EF4-FFF2-40B4-BE49-F238E27FC236}">
                <a16:creationId xmlns:a16="http://schemas.microsoft.com/office/drawing/2014/main" id="{9AED4818-57FF-4BE3-AE2C-E649142A0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88" y="5943600"/>
            <a:ext cx="533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i="1">
                <a:solidFill>
                  <a:srgbClr val="FF0000"/>
                </a:solidFill>
              </a:rPr>
              <a:t> Mr. Tuan takes 4 or 5 times off a year.</a:t>
            </a:r>
            <a:r>
              <a:rPr lang="en-US" altLang="en-US" sz="2400" i="1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940C5924-C3A4-47BA-839D-CCE17023C0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00600"/>
            <a:ext cx="2438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24">
            <a:extLst>
              <a:ext uri="{FF2B5EF4-FFF2-40B4-BE49-F238E27FC236}">
                <a16:creationId xmlns:a16="http://schemas.microsoft.com/office/drawing/2014/main" id="{20C592F7-DEF0-451D-AA2C-B30358F18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 Black" panose="020B0A04020102020204" pitchFamily="34" charset="0"/>
              </a:rPr>
              <a:t>   Unit 7: The World of Work</a:t>
            </a:r>
            <a:r>
              <a:rPr lang="en-US" altLang="en-US" sz="2000">
                <a:latin typeface="Arial Black" panose="020B0A04020102020204" pitchFamily="34" charset="0"/>
              </a:rPr>
              <a:t>                 </a:t>
            </a:r>
            <a:r>
              <a:rPr lang="en-US" altLang="en-US" sz="2000">
                <a:solidFill>
                  <a:srgbClr val="FFC000"/>
                </a:solidFill>
                <a:latin typeface="Arial Black" panose="020B0A04020102020204" pitchFamily="34" charset="0"/>
              </a:rPr>
              <a:t>B. The worker – B2,3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0"/>
            <a:ext cx="9144000" cy="838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+mj-cs"/>
              </a:rPr>
              <a:t>UNIT 7: THE WORLD OF WORK</a:t>
            </a:r>
            <a:br>
              <a:rPr lang="en-US" sz="2400" b="1" dirty="0">
                <a:latin typeface="Cambria" pitchFamily="18" charset="0"/>
                <a:ea typeface="Cambria" pitchFamily="18" charset="0"/>
                <a:cs typeface="+mj-cs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+mj-cs"/>
              </a:rPr>
              <a:t>B: The worker  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524000" y="838200"/>
            <a:ext cx="3124200" cy="5334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ambria" pitchFamily="18" charset="0"/>
                <a:ea typeface="Cambria" pitchFamily="18" charset="0"/>
              </a:rPr>
              <a:t>B4. Listen and take notes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397000"/>
          <a:ext cx="9144000" cy="54609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5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2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1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mbria" pitchFamily="18" charset="0"/>
                          <a:ea typeface="Cambria" pitchFamily="18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mbria" pitchFamily="18" charset="0"/>
                          <a:ea typeface="Cambria" pitchFamily="18" charset="0"/>
                        </a:rPr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mbria" pitchFamily="18" charset="0"/>
                          <a:ea typeface="Cambria" pitchFamily="18" charset="0"/>
                        </a:rPr>
                        <a:t>Hours per</a:t>
                      </a:r>
                      <a:r>
                        <a:rPr lang="en-US" sz="2000" b="1" baseline="0" dirty="0">
                          <a:latin typeface="Cambria" pitchFamily="18" charset="0"/>
                          <a:ea typeface="Cambria" pitchFamily="18" charset="0"/>
                        </a:rPr>
                        <a:t> week </a:t>
                      </a:r>
                      <a:endParaRPr lang="en-US" sz="2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mbria" pitchFamily="18" charset="0"/>
                          <a:ea typeface="Cambria" pitchFamily="18" charset="0"/>
                        </a:rPr>
                        <a:t>Amount of</a:t>
                      </a:r>
                      <a:r>
                        <a:rPr lang="en-US" sz="2000" b="1" baseline="0" dirty="0">
                          <a:latin typeface="Cambria" pitchFamily="18" charset="0"/>
                          <a:ea typeface="Cambria" pitchFamily="18" charset="0"/>
                        </a:rPr>
                        <a:t> vacation </a:t>
                      </a:r>
                      <a:endParaRPr lang="en-US" sz="2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22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ctr"/>
                      <a:r>
                        <a:rPr lang="en-US" sz="2000" b="1" dirty="0">
                          <a:latin typeface="Cambria" pitchFamily="18" charset="0"/>
                          <a:ea typeface="Cambria" pitchFamily="18" charset="0"/>
                        </a:rPr>
                        <a:t>Peter</a:t>
                      </a:r>
                      <a:r>
                        <a:rPr lang="en-US" sz="2000" b="1" baseline="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endParaRPr lang="en-US" sz="2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22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ctr"/>
                      <a:r>
                        <a:rPr lang="en-US" sz="2000" b="1" dirty="0">
                          <a:latin typeface="Cambria" pitchFamily="18" charset="0"/>
                          <a:ea typeface="Cambria" pitchFamily="18" charset="0"/>
                        </a:rPr>
                        <a:t>Susan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22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ctr"/>
                      <a:r>
                        <a:rPr lang="en-US" sz="2000" b="1" dirty="0">
                          <a:latin typeface="Cambria" pitchFamily="18" charset="0"/>
                          <a:ea typeface="Cambria" pitchFamily="18" charset="0"/>
                        </a:rPr>
                        <a:t>Jane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422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ctr"/>
                      <a:r>
                        <a:rPr lang="en-US" sz="2000" b="1" dirty="0" err="1">
                          <a:latin typeface="Cambria" pitchFamily="18" charset="0"/>
                          <a:ea typeface="Cambria" pitchFamily="18" charset="0"/>
                        </a:rPr>
                        <a:t>Phong</a:t>
                      </a:r>
                      <a:endParaRPr lang="en-US" sz="2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0" y="2362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doctor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3429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nurse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4648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shop assistant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5791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factory worker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2438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70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84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35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3505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5791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48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29600" y="2438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4 weeks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9600" y="3505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3 weeks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29600" y="4648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1 week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05800" y="5791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2 weeks </a:t>
            </a:r>
          </a:p>
        </p:txBody>
      </p:sp>
      <p:pic>
        <p:nvPicPr>
          <p:cNvPr id="19" name="64 Track 6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0678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7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49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9">
            <a:extLst>
              <a:ext uri="{FF2B5EF4-FFF2-40B4-BE49-F238E27FC236}">
                <a16:creationId xmlns:a16="http://schemas.microsoft.com/office/drawing/2014/main" id="{5E324279-D621-44EE-8697-2ADB3DE5F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990601"/>
            <a:ext cx="8382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HOMEWORK:</a:t>
            </a:r>
          </a:p>
          <a:p>
            <a:pPr eaLnBrk="1" hangingPunct="1">
              <a:defRPr/>
            </a:pPr>
            <a:endParaRPr lang="en-US" sz="28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   - Learn the new words and the grammar by heart.   </a:t>
            </a:r>
          </a:p>
          <a:p>
            <a:pPr eaLnBrk="1" hangingPunct="1">
              <a:buFontTx/>
              <a:buChar char="-"/>
              <a:defRPr/>
            </a:pPr>
            <a:endParaRPr lang="en-US" sz="28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   - Do exercises in the workbook.</a:t>
            </a:r>
          </a:p>
          <a:p>
            <a:pPr eaLnBrk="1" hangingPunct="1">
              <a:defRPr/>
            </a:pPr>
            <a:endParaRPr lang="en-US" sz="28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   - Prepare for the next lesson: Unit 8: A1 ; A2</a:t>
            </a:r>
          </a:p>
        </p:txBody>
      </p:sp>
      <p:pic>
        <p:nvPicPr>
          <p:cNvPr id="22531" name="Picture 6" descr="flower[1][1][1][1]">
            <a:extLst>
              <a:ext uri="{FF2B5EF4-FFF2-40B4-BE49-F238E27FC236}">
                <a16:creationId xmlns:a16="http://schemas.microsoft.com/office/drawing/2014/main" id="{508D930E-4D1E-48F9-A665-6E73A35444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72431" y="3196431"/>
            <a:ext cx="68580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flower[1][1][1][1]">
            <a:extLst>
              <a:ext uri="{FF2B5EF4-FFF2-40B4-BE49-F238E27FC236}">
                <a16:creationId xmlns:a16="http://schemas.microsoft.com/office/drawing/2014/main" id="{8D7BF905-3B60-49DF-889E-3D3CEDF233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72431" y="3196431"/>
            <a:ext cx="68580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flower[1][1][1][1]">
            <a:extLst>
              <a:ext uri="{FF2B5EF4-FFF2-40B4-BE49-F238E27FC236}">
                <a16:creationId xmlns:a16="http://schemas.microsoft.com/office/drawing/2014/main" id="{81C10A78-59D1-44DE-AAE3-43E8BF8CA6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28800" y="6392864"/>
            <a:ext cx="86106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flower[1][1][1][1]">
            <a:extLst>
              <a:ext uri="{FF2B5EF4-FFF2-40B4-BE49-F238E27FC236}">
                <a16:creationId xmlns:a16="http://schemas.microsoft.com/office/drawing/2014/main" id="{7C9C4C25-676C-445A-8911-1DC788BB0D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8305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 descr="flower[1][1][1][1]">
            <a:extLst>
              <a:ext uri="{FF2B5EF4-FFF2-40B4-BE49-F238E27FC236}">
                <a16:creationId xmlns:a16="http://schemas.microsoft.com/office/drawing/2014/main" id="{812ABAD7-A97B-45CF-AC75-BB84FDE0BF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06432" y="3196432"/>
            <a:ext cx="68580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382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UNIT 7: THE WORLD OF WORK</a:t>
            </a:r>
            <a:br>
              <a:rPr lang="en-US" sz="2400" b="1" dirty="0">
                <a:latin typeface="Cambria" pitchFamily="18" charset="0"/>
                <a:ea typeface="Cambria" pitchFamily="18" charset="0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B: The worker  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1905000" y="838200"/>
            <a:ext cx="21336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itchFamily="18" charset="0"/>
                <a:ea typeface="Cambria" pitchFamily="18" charset="0"/>
              </a:rPr>
              <a:t>Vocabulary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5903893"/>
            <a:ext cx="7239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itchFamily="34" charset="0"/>
              </a:rPr>
              <a:t>He works </a:t>
            </a:r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part-time</a:t>
            </a:r>
            <a:r>
              <a:rPr lang="en-US" sz="2800" b="1" dirty="0">
                <a:latin typeface="Arial Black" pitchFamily="34" charset="0"/>
              </a:rPr>
              <a:t> at a restaurant</a:t>
            </a:r>
          </a:p>
        </p:txBody>
      </p:sp>
      <p:pic>
        <p:nvPicPr>
          <p:cNvPr id="17410" name="Picture 2" descr="Việc làm part time TPHCM và những điều bạn nên nắm rõ!"/>
          <p:cNvPicPr>
            <a:picLocks noChangeAspect="1" noChangeArrowheads="1"/>
          </p:cNvPicPr>
          <p:nvPr/>
        </p:nvPicPr>
        <p:blipFill>
          <a:blip r:embed="rId2" cstate="print"/>
          <a:srcRect r="26852" b="-5251"/>
          <a:stretch>
            <a:fillRect/>
          </a:stretch>
        </p:blipFill>
        <p:spPr bwMode="auto">
          <a:xfrm>
            <a:off x="2743200" y="1295400"/>
            <a:ext cx="66294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382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UNIT 7: THE WORLD OF WORK</a:t>
            </a:r>
            <a:br>
              <a:rPr lang="en-US" sz="2400" b="1" dirty="0">
                <a:latin typeface="Cambria" pitchFamily="18" charset="0"/>
                <a:ea typeface="Cambria" pitchFamily="18" charset="0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B: The worker  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1905000" y="838200"/>
            <a:ext cx="21336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itchFamily="18" charset="0"/>
                <a:ea typeface="Cambria" pitchFamily="18" charset="0"/>
              </a:rPr>
              <a:t>Vocabulary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5943600"/>
            <a:ext cx="411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local </a:t>
            </a:r>
            <a:r>
              <a:rPr lang="en-US" sz="2800" b="1" dirty="0">
                <a:latin typeface="Arial Black" pitchFamily="34" charset="0"/>
              </a:rPr>
              <a:t>market</a:t>
            </a:r>
          </a:p>
        </p:txBody>
      </p:sp>
      <p:pic>
        <p:nvPicPr>
          <p:cNvPr id="20482" name="Picture 2" descr="The Best Markets in Nha Trang, Vietn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4572000" cy="4133850"/>
          </a:xfrm>
          <a:prstGeom prst="rect">
            <a:avLst/>
          </a:prstGeom>
          <a:noFill/>
        </p:spPr>
      </p:pic>
      <p:pic>
        <p:nvPicPr>
          <p:cNvPr id="20484" name="Picture 4" descr="Vietnamese Market Images, Stock Photos &amp;amp; Vectors | Shutterstock"/>
          <p:cNvPicPr>
            <a:picLocks noChangeAspect="1" noChangeArrowheads="1"/>
          </p:cNvPicPr>
          <p:nvPr/>
        </p:nvPicPr>
        <p:blipFill>
          <a:blip r:embed="rId3" cstate="print"/>
          <a:srcRect b="7273"/>
          <a:stretch>
            <a:fillRect/>
          </a:stretch>
        </p:blipFill>
        <p:spPr bwMode="auto">
          <a:xfrm>
            <a:off x="6096000" y="1447800"/>
            <a:ext cx="4572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382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UNIT 7: THE WORLD OF WORK</a:t>
            </a:r>
            <a:br>
              <a:rPr lang="en-US" sz="2400" b="1" dirty="0">
                <a:latin typeface="Cambria" pitchFamily="18" charset="0"/>
                <a:ea typeface="Cambria" pitchFamily="18" charset="0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B: The worker  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1905000" y="838200"/>
            <a:ext cx="21336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itchFamily="18" charset="0"/>
                <a:ea typeface="Cambria" pitchFamily="18" charset="0"/>
              </a:rPr>
              <a:t>Vocabulary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5715000"/>
            <a:ext cx="7391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itchFamily="34" charset="0"/>
              </a:rPr>
              <a:t>I usually get up late on my </a:t>
            </a:r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day off</a:t>
            </a:r>
          </a:p>
        </p:txBody>
      </p:sp>
      <p:pic>
        <p:nvPicPr>
          <p:cNvPr id="24578" name="Picture 2" descr="Sleeping less than 6 hours a night in midlife raises risk of dementia 30  per cent, study finds | CTV 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1"/>
            <a:ext cx="7239000" cy="4066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382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UNIT 7: THE WORLD OF WORK</a:t>
            </a:r>
            <a:br>
              <a:rPr lang="en-US" sz="2400" b="1" dirty="0">
                <a:latin typeface="Cambria" pitchFamily="18" charset="0"/>
                <a:ea typeface="Cambria" pitchFamily="18" charset="0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B: The worker  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1905000" y="838200"/>
            <a:ext cx="21336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itchFamily="18" charset="0"/>
                <a:ea typeface="Cambria" pitchFamily="18" charset="0"/>
              </a:rPr>
              <a:t>Vocabulary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5638800"/>
            <a:ext cx="2667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itchFamily="34" charset="0"/>
              </a:rPr>
              <a:t>homeless</a:t>
            </a:r>
          </a:p>
        </p:txBody>
      </p:sp>
      <p:sp>
        <p:nvSpPr>
          <p:cNvPr id="23554" name="AutoShape 2" descr="Homelessness has grown in the Europe says ESPN&amp;#39;s latest report -  Eurodiaconi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Homelessness has grown in the Europe says ESPN&amp;#39;s latest report -  Eurodiaconi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Homelessness has grown in the Europe says ESPN&amp;#39;s latest report -  Eurodiaconi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0" name="Picture 8" descr="Homelessness on the rise as agencies band together - Your Local Exami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7924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382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UNIT 7: THE WORLD OF WORK</a:t>
            </a:r>
            <a:br>
              <a:rPr lang="en-US" sz="2400" b="1" dirty="0">
                <a:latin typeface="Cambria" pitchFamily="18" charset="0"/>
                <a:ea typeface="Cambria" pitchFamily="18" charset="0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B: The worker  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1905000" y="838200"/>
            <a:ext cx="21336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itchFamily="18" charset="0"/>
                <a:ea typeface="Cambria" pitchFamily="18" charset="0"/>
              </a:rPr>
              <a:t>Vocabulary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5486400"/>
            <a:ext cx="868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itchFamily="34" charset="0"/>
              </a:rPr>
              <a:t>They sometimes </a:t>
            </a:r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play golf </a:t>
            </a:r>
            <a:r>
              <a:rPr lang="en-US" sz="2800" b="1" dirty="0">
                <a:latin typeface="Arial Black" pitchFamily="34" charset="0"/>
              </a:rPr>
              <a:t>in the morning </a:t>
            </a:r>
          </a:p>
        </p:txBody>
      </p:sp>
      <p:pic>
        <p:nvPicPr>
          <p:cNvPr id="22530" name="Picture 2" descr="3 Reasons To Work Less And Play Golf M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1"/>
            <a:ext cx="8077200" cy="390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8200"/>
            <a:ext cx="9144000" cy="6019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>
                <a:latin typeface="Cambria" pitchFamily="18" charset="0"/>
                <a:ea typeface="Cambria" pitchFamily="18" charset="0"/>
              </a:rPr>
              <a:t>Dear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Hoa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</a:t>
            </a:r>
            <a:br>
              <a:rPr lang="en-US" sz="2000" dirty="0">
                <a:latin typeface="Cambria" pitchFamily="18" charset="0"/>
                <a:ea typeface="Cambria" pitchFamily="18" charset="0"/>
              </a:rPr>
            </a:br>
            <a:r>
              <a:rPr lang="en-US" sz="2000" dirty="0">
                <a:latin typeface="Cambria" pitchFamily="18" charset="0"/>
                <a:ea typeface="Cambria" pitchFamily="18" charset="0"/>
              </a:rPr>
              <a:t>I am pleased that you and your family are well. I am fine, too. Here is a photo of me, my mom and dad, and my sister,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Shanon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 Can you send me a photo of you? </a:t>
            </a:r>
            <a:br>
              <a:rPr lang="en-US" sz="2000" dirty="0">
                <a:latin typeface="Cambria" pitchFamily="18" charset="0"/>
                <a:ea typeface="Cambria" pitchFamily="18" charset="0"/>
              </a:rPr>
            </a:br>
            <a:r>
              <a:rPr lang="en-US" sz="2000" dirty="0">
                <a:latin typeface="Cambria" pitchFamily="18" charset="0"/>
                <a:ea typeface="Cambria" pitchFamily="18" charset="0"/>
              </a:rPr>
              <a:t>Let me tell you more about my parents.</a:t>
            </a:r>
            <a:br>
              <a:rPr lang="en-US" sz="2000" dirty="0">
                <a:latin typeface="Cambria" pitchFamily="18" charset="0"/>
                <a:ea typeface="Cambria" pitchFamily="18" charset="0"/>
              </a:rPr>
            </a:br>
            <a:r>
              <a:rPr lang="en-US" sz="2000" dirty="0">
                <a:latin typeface="Cambria" pitchFamily="18" charset="0"/>
                <a:ea typeface="Cambria" pitchFamily="18" charset="0"/>
              </a:rPr>
              <a:t>My mom works at home. She takes care of the family. Three mornings a week, she works part time at a local supermarket. She and other women also cook lunch for homeless people once a week.</a:t>
            </a:r>
            <a:br>
              <a:rPr lang="en-US" sz="2000" dirty="0">
                <a:latin typeface="Cambria" pitchFamily="18" charset="0"/>
                <a:ea typeface="Cambria" pitchFamily="18" charset="0"/>
              </a:rPr>
            </a:br>
            <a:endParaRPr lang="en-US" sz="2000" dirty="0"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r>
              <a:rPr lang="en-US" sz="2000" dirty="0">
                <a:latin typeface="Cambria" pitchFamily="18" charset="0"/>
                <a:ea typeface="Cambria" pitchFamily="18" charset="0"/>
              </a:rPr>
              <a:t> 	My dad is a mechanic. He repairs machines in a factory. He works five days a week for about 40 hours, sometimes in the morning and sometimes in the afternoon. He prefers the morning shift. He has fewer days off than my Mom. However , when he has an afternoon free, he plays golf. </a:t>
            </a:r>
            <a:br>
              <a:rPr lang="en-US" sz="2000" dirty="0">
                <a:latin typeface="Cambria" pitchFamily="18" charset="0"/>
                <a:ea typeface="Cambria" pitchFamily="18" charset="0"/>
              </a:rPr>
            </a:br>
            <a:br>
              <a:rPr lang="en-US" sz="2000" dirty="0">
                <a:latin typeface="Cambria" pitchFamily="18" charset="0"/>
                <a:ea typeface="Cambria" pitchFamily="18" charset="0"/>
              </a:rPr>
            </a:br>
            <a:r>
              <a:rPr lang="en-US" sz="2000" dirty="0">
                <a:latin typeface="Cambria" pitchFamily="18" charset="0"/>
                <a:ea typeface="Cambria" pitchFamily="18" charset="0"/>
              </a:rPr>
              <a:t>Dad gets about seven public holidays each year .He also has a three-week summer vacation. We always go to Florida on vacation. We have a great time and dad plays more golf.</a:t>
            </a:r>
            <a:br>
              <a:rPr lang="en-US" sz="2000" dirty="0">
                <a:latin typeface="Cambria" pitchFamily="18" charset="0"/>
                <a:ea typeface="Cambria" pitchFamily="18" charset="0"/>
              </a:rPr>
            </a:br>
            <a:r>
              <a:rPr lang="en-US" sz="2000" dirty="0">
                <a:latin typeface="Cambria" pitchFamily="18" charset="0"/>
                <a:ea typeface="Cambria" pitchFamily="18" charset="0"/>
              </a:rPr>
              <a:t>Please write soon and tell me more about your family.</a:t>
            </a:r>
            <a:br>
              <a:rPr lang="en-US" sz="2000" dirty="0">
                <a:latin typeface="Cambria" pitchFamily="18" charset="0"/>
                <a:ea typeface="Cambria" pitchFamily="18" charset="0"/>
              </a:rPr>
            </a:br>
            <a:r>
              <a:rPr lang="en-US" sz="2000" dirty="0">
                <a:latin typeface="Cambria" pitchFamily="18" charset="0"/>
                <a:ea typeface="Cambria" pitchFamily="18" charset="0"/>
              </a:rPr>
              <a:t>Best wishes,</a:t>
            </a:r>
            <a:br>
              <a:rPr lang="en-US" sz="2000" dirty="0">
                <a:latin typeface="Cambria" pitchFamily="18" charset="0"/>
                <a:ea typeface="Cambria" pitchFamily="18" charset="0"/>
              </a:rPr>
            </a:br>
            <a:r>
              <a:rPr lang="en-US" sz="2000" dirty="0">
                <a:latin typeface="Cambria" pitchFamily="18" charset="0"/>
                <a:ea typeface="Cambria" pitchFamily="18" charset="0"/>
              </a:rPr>
              <a:t>Tim </a:t>
            </a:r>
          </a:p>
          <a:p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0"/>
            <a:ext cx="9144000" cy="838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+mj-cs"/>
              </a:rPr>
              <a:t>UNIT 7: THE WORLD OF WORK</a:t>
            </a:r>
            <a:br>
              <a:rPr lang="en-US" sz="2400" b="1" dirty="0">
                <a:latin typeface="Cambria" pitchFamily="18" charset="0"/>
                <a:ea typeface="Cambria" pitchFamily="18" charset="0"/>
                <a:cs typeface="+mj-cs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+mj-cs"/>
              </a:rPr>
              <a:t>B: The worker  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524000" y="533400"/>
            <a:ext cx="32766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ambria" pitchFamily="18" charset="0"/>
                <a:ea typeface="Cambria" pitchFamily="18" charset="0"/>
              </a:rPr>
              <a:t>B1. Listen and read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1" y="838201"/>
            <a:ext cx="34637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Cambria" pitchFamily="18" charset="0"/>
              </a:rPr>
              <a:t>A letter from Tim Jones</a:t>
            </a:r>
          </a:p>
        </p:txBody>
      </p:sp>
      <p:pic>
        <p:nvPicPr>
          <p:cNvPr id="10" name="62 Track 6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448800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C4790EC9490B4615B0433A1AB853A98E"/>
          <p:cNvPicPr>
            <a:picLocks noChangeAspect="1" noChangeArrowheads="1"/>
          </p:cNvPicPr>
          <p:nvPr/>
        </p:nvPicPr>
        <p:blipFill>
          <a:blip r:embed="rId3" cstate="print"/>
          <a:srcRect l="14167" t="7778" r="12500" b="7778"/>
          <a:stretch>
            <a:fillRect/>
          </a:stretch>
        </p:blipFill>
        <p:spPr bwMode="auto">
          <a:xfrm>
            <a:off x="1524000" y="1"/>
            <a:ext cx="9144000" cy="685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95600" y="5181600"/>
            <a:ext cx="70104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0066FF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0066FF"/>
                </a:solidFill>
                <a:latin typeface="Cambria" pitchFamily="18" charset="0"/>
                <a:ea typeface="Cambria" pitchFamily="18" charset="0"/>
              </a:rPr>
              <a:t>She works at a local supermarket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2667000" y="3962400"/>
            <a:ext cx="693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FF3300"/>
                </a:solidFill>
                <a:latin typeface="Cambria" pitchFamily="18" charset="0"/>
                <a:ea typeface="Cambria" pitchFamily="18" charset="0"/>
              </a:rPr>
              <a:t>1.Where does Mrs. Jones work 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0"/>
            <a:ext cx="9144000" cy="838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+mj-cs"/>
              </a:rPr>
              <a:t>UNIT 7: THE WORLD OF WORK</a:t>
            </a:r>
            <a:br>
              <a:rPr lang="en-US" sz="2400" b="1" dirty="0">
                <a:latin typeface="Cambria" pitchFamily="18" charset="0"/>
                <a:ea typeface="Cambria" pitchFamily="18" charset="0"/>
                <a:cs typeface="+mj-cs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+mj-cs"/>
              </a:rPr>
              <a:t>B: The worker  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1524000" y="838200"/>
            <a:ext cx="6477000" cy="381000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ambria" pitchFamily="18" charset="0"/>
                <a:ea typeface="Cambria" pitchFamily="18" charset="0"/>
              </a:rPr>
              <a:t>Choose a picture and  answer the questions </a:t>
            </a:r>
          </a:p>
        </p:txBody>
      </p:sp>
      <p:pic>
        <p:nvPicPr>
          <p:cNvPr id="3074" name="Picture 2" descr="Traditional supermarkets lose share as playing field shifts | Supermarket  New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371600"/>
            <a:ext cx="3429000" cy="2133600"/>
          </a:xfrm>
          <a:prstGeom prst="rect">
            <a:avLst/>
          </a:prstGeom>
          <a:noFill/>
        </p:spPr>
      </p:pic>
      <p:pic>
        <p:nvPicPr>
          <p:cNvPr id="9" name="Picture 4" descr="Vietnamese Market Images, Stock Photos &amp;amp; Vectors | Shutterstock"/>
          <p:cNvPicPr>
            <a:picLocks noChangeAspect="1" noChangeArrowheads="1"/>
          </p:cNvPicPr>
          <p:nvPr/>
        </p:nvPicPr>
        <p:blipFill>
          <a:blip r:embed="rId5" cstate="print"/>
          <a:srcRect b="7273"/>
          <a:stretch>
            <a:fillRect/>
          </a:stretch>
        </p:blipFill>
        <p:spPr bwMode="auto">
          <a:xfrm>
            <a:off x="2514600" y="1371600"/>
            <a:ext cx="3657600" cy="2133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86200" y="3505201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itchFamily="18" charset="0"/>
                <a:ea typeface="Cambria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6200" y="3505201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itchFamily="18" charset="0"/>
                <a:ea typeface="Cambria" pitchFamily="18" charset="0"/>
              </a:rPr>
              <a:t>B</a:t>
            </a:r>
          </a:p>
        </p:txBody>
      </p:sp>
      <p:sp>
        <p:nvSpPr>
          <p:cNvPr id="12" name="Half Frame 11"/>
          <p:cNvSpPr/>
          <p:nvPr/>
        </p:nvSpPr>
        <p:spPr>
          <a:xfrm rot="19071086" flipV="1">
            <a:off x="8244661" y="3693966"/>
            <a:ext cx="414307" cy="204538"/>
          </a:xfrm>
          <a:prstGeom prst="halfFrame">
            <a:avLst>
              <a:gd name="adj1" fmla="val 17974"/>
              <a:gd name="adj2" fmla="val 92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2772" grpId="0"/>
      <p:bldP spid="10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1103</Words>
  <Application>Microsoft Office PowerPoint</Application>
  <PresentationFormat>Widescreen</PresentationFormat>
  <Paragraphs>149</Paragraphs>
  <Slides>23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.VnTifani Heavy</vt:lpstr>
      <vt:lpstr>.VnTime</vt:lpstr>
      <vt:lpstr>Arial</vt:lpstr>
      <vt:lpstr>Arial Black</vt:lpstr>
      <vt:lpstr>Calibri</vt:lpstr>
      <vt:lpstr>Calibri Light</vt:lpstr>
      <vt:lpstr>Cambria</vt:lpstr>
      <vt:lpstr>Times New Roman</vt:lpstr>
      <vt:lpstr>VNottawa</vt:lpstr>
      <vt:lpstr>Office Theme</vt:lpstr>
      <vt:lpstr>UNIT 7: THE WORLD OF WORK B: The worker  </vt:lpstr>
      <vt:lpstr>UNIT 7: THE WORLD OF WORK B: The worker  </vt:lpstr>
      <vt:lpstr>UNIT 7: THE WORLD OF WORK B: The worker  </vt:lpstr>
      <vt:lpstr>UNIT 7: THE WORLD OF WORK B: The worker  </vt:lpstr>
      <vt:lpstr>UNIT 7: THE WORLD OF WORK B: The worker  </vt:lpstr>
      <vt:lpstr>UNIT 7: THE WORLD OF WORK B: The worker  </vt:lpstr>
      <vt:lpstr>UNIT 7: THE WORLD OF WORK B: The worker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THE WORLD OF WORK B: The worker  </dc:title>
  <dc:creator>Admin</dc:creator>
  <cp:lastModifiedBy>Admin</cp:lastModifiedBy>
  <cp:revision>1</cp:revision>
  <dcterms:created xsi:type="dcterms:W3CDTF">2021-12-02T08:27:41Z</dcterms:created>
  <dcterms:modified xsi:type="dcterms:W3CDTF">2021-12-02T08:33:51Z</dcterms:modified>
</cp:coreProperties>
</file>